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phie Maloney" initials="SM" lastIdx="1" clrIdx="0"/>
  <p:cmAuthor id="1" name="Alix Boyes" initials="AB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9330"/>
    <a:srgbClr val="7EC246"/>
    <a:srgbClr val="3CB668"/>
    <a:srgbClr val="2A7F49"/>
    <a:srgbClr val="369D5C"/>
    <a:srgbClr val="9BD19A"/>
    <a:srgbClr val="76D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A7F4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1288"/>
            <a:ext cx="9144000" cy="82938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244408" y="5759678"/>
            <a:ext cx="7184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C93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H072/01</a:t>
            </a:r>
          </a:p>
        </p:txBody>
      </p:sp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5C933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5010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928" y="36534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037"/>
          </a:xfrm>
        </p:spPr>
      </p:pic>
      <p:sp>
        <p:nvSpPr>
          <p:cNvPr id="9" name="TextBox 9"/>
          <p:cNvSpPr txBox="1"/>
          <p:nvPr/>
        </p:nvSpPr>
        <p:spPr>
          <a:xfrm>
            <a:off x="475928" y="3547175"/>
            <a:ext cx="3600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H072/01 </a:t>
            </a:r>
          </a:p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Shakespeare </a:t>
            </a:r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poetry pre-1900 </a:t>
            </a:r>
          </a:p>
        </p:txBody>
      </p:sp>
    </p:spTree>
    <p:extLst>
      <p:ext uri="{BB962C8B-B14F-4D97-AF65-F5344CB8AC3E}">
        <p14:creationId xmlns:p14="http://schemas.microsoft.com/office/powerpoint/2010/main" val="3417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This guide is designed to take you through the H072/01 OCR AS English Literature exam paper.  Our aim is to explain how candidates should approach each paper and how marks are awarded to the different questions. 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The advice given is the same for all questions across all of the set texts as question wording and structure is consistent. </a:t>
            </a: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of the questions on the exam paper.</a:t>
            </a:r>
          </a:p>
          <a:p>
            <a:pPr marL="0" indent="0">
              <a:buNone/>
            </a:pPr>
            <a:r>
              <a:rPr lang="en-GB" sz="1400" dirty="0" smtClean="0"/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 smtClean="0"/>
              <a:t>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green text boxes focus on the awarding of marks for each question.  They give </a:t>
            </a:r>
          </a:p>
          <a:p>
            <a:pPr marL="0" indent="0">
              <a:buNone/>
            </a:pPr>
            <a:r>
              <a:rPr lang="en-GB" sz="1400" dirty="0" smtClean="0"/>
              <a:t>further information on </a:t>
            </a:r>
            <a:r>
              <a:rPr lang="en-GB" sz="1400" dirty="0"/>
              <a:t>the </a:t>
            </a:r>
            <a:r>
              <a:rPr lang="en-GB" sz="1400" dirty="0" smtClean="0"/>
              <a:t>percentage weighting </a:t>
            </a:r>
            <a:r>
              <a:rPr lang="en-GB" sz="1400" dirty="0"/>
              <a:t>of </a:t>
            </a:r>
            <a:r>
              <a:rPr lang="en-GB" sz="1400" dirty="0" smtClean="0"/>
              <a:t>each assessment objective attributed </a:t>
            </a:r>
          </a:p>
          <a:p>
            <a:pPr marL="0" indent="0">
              <a:buNone/>
            </a:pPr>
            <a:r>
              <a:rPr lang="en-GB" sz="1400" dirty="0" smtClean="0"/>
              <a:t>to each question.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7122827" y="2780928"/>
            <a:ext cx="1913669" cy="11172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E.g. “This will always be a comparison based on a cultural or social situation with a clear thematic link between the situations and/or experiences.”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364267" y="3339570"/>
            <a:ext cx="792089" cy="30545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7180579" y="4018770"/>
            <a:ext cx="1913669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E.g. AO3 (5%)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444208" y="4521759"/>
            <a:ext cx="792088" cy="25318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5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356" y="480276"/>
            <a:ext cx="8229600" cy="564949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1400" b="1" dirty="0"/>
              <a:t>Section </a:t>
            </a:r>
            <a:r>
              <a:rPr lang="en-GB" sz="1400" b="1" dirty="0" smtClean="0"/>
              <a:t>1</a:t>
            </a:r>
            <a:endParaRPr lang="en-GB" sz="1400" b="1" dirty="0"/>
          </a:p>
          <a:p>
            <a:pPr marL="0" indent="0" algn="ctr">
              <a:buNone/>
            </a:pPr>
            <a:r>
              <a:rPr lang="en-GB" sz="1500" b="1" dirty="0" smtClean="0"/>
              <a:t>Shakespeare</a:t>
            </a:r>
          </a:p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r>
              <a:rPr lang="en-US" sz="1400" dirty="0" smtClean="0"/>
              <a:t>Answer </a:t>
            </a:r>
            <a:r>
              <a:rPr lang="en-US" sz="1400" b="1" dirty="0"/>
              <a:t>one</a:t>
            </a:r>
            <a:r>
              <a:rPr lang="en-US" sz="1400" dirty="0"/>
              <a:t> question from this section. You should spend 45 minutes on this section</a:t>
            </a:r>
            <a:r>
              <a:rPr lang="en-US" sz="1400" dirty="0" smtClean="0"/>
              <a:t>.</a:t>
            </a:r>
          </a:p>
          <a:p>
            <a:pPr marL="0" indent="0" algn="ctr">
              <a:buNone/>
            </a:pPr>
            <a:endParaRPr lang="en-GB" sz="1400" b="1" dirty="0"/>
          </a:p>
          <a:p>
            <a:pPr>
              <a:buAutoNum type="arabicPlain"/>
            </a:pPr>
            <a:r>
              <a:rPr lang="en-GB" sz="1400" b="1" i="1" dirty="0" smtClean="0"/>
              <a:t>Coriolanus</a:t>
            </a:r>
          </a:p>
          <a:p>
            <a:pPr marL="0" indent="0">
              <a:buNone/>
            </a:pPr>
            <a:endParaRPr lang="en-GB" sz="1400" b="1" i="1" dirty="0"/>
          </a:p>
          <a:p>
            <a:pPr marL="0" indent="0">
              <a:buNone/>
            </a:pPr>
            <a:r>
              <a:rPr lang="en-US" sz="1400" b="1" dirty="0"/>
              <a:t>Either </a:t>
            </a:r>
            <a:endParaRPr lang="en-US" sz="1400" b="1" dirty="0" smtClean="0"/>
          </a:p>
          <a:p>
            <a:pPr marL="0" indent="0">
              <a:buNone/>
            </a:pPr>
            <a:endParaRPr lang="en-US" sz="1400" b="1" dirty="0"/>
          </a:p>
          <a:p>
            <a:pPr marL="0" indent="0">
              <a:buNone/>
            </a:pPr>
            <a:r>
              <a:rPr lang="en-US" sz="1400" b="1" dirty="0" smtClean="0"/>
              <a:t>(</a:t>
            </a:r>
            <a:r>
              <a:rPr lang="en-US" sz="1400" b="1" dirty="0"/>
              <a:t>a) </a:t>
            </a:r>
            <a:r>
              <a:rPr lang="en-US" sz="1400" dirty="0"/>
              <a:t>‘Coriolanus is a play in which actions speak louder than words.’ </a:t>
            </a: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How </a:t>
            </a:r>
            <a:r>
              <a:rPr lang="en-US" sz="1400" dirty="0"/>
              <a:t>far and in what ways do you agree with this view? </a:t>
            </a:r>
            <a:r>
              <a:rPr lang="en-US" sz="1400" dirty="0" smtClean="0"/>
              <a:t>                     			</a:t>
            </a:r>
            <a:r>
              <a:rPr lang="en-US" sz="1400" b="1" dirty="0" smtClean="0"/>
              <a:t>[</a:t>
            </a:r>
            <a:r>
              <a:rPr lang="en-US" sz="1400" b="1" dirty="0"/>
              <a:t>30] </a:t>
            </a:r>
            <a:endParaRPr lang="en-US" sz="1400" b="1" dirty="0" smtClean="0"/>
          </a:p>
          <a:p>
            <a:pPr marL="0" indent="0">
              <a:buNone/>
            </a:pPr>
            <a:endParaRPr lang="en-US" sz="1400" b="1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Or </a:t>
            </a:r>
          </a:p>
          <a:p>
            <a:pPr marL="0" indent="0">
              <a:buNone/>
            </a:pPr>
            <a:endParaRPr lang="en-US" sz="1400" b="1" dirty="0"/>
          </a:p>
          <a:p>
            <a:pPr marL="0" indent="0">
              <a:buNone/>
            </a:pPr>
            <a:r>
              <a:rPr lang="en-US" sz="1400" b="1" dirty="0" smtClean="0"/>
              <a:t>(</a:t>
            </a:r>
            <a:r>
              <a:rPr lang="en-US" sz="1400" b="1" dirty="0"/>
              <a:t>b) </a:t>
            </a:r>
            <a:r>
              <a:rPr lang="en-US" sz="1400" dirty="0"/>
              <a:t>‘As the play unfolds, it becomes increasingly hard to </a:t>
            </a:r>
            <a:r>
              <a:rPr lang="en-US" sz="1400" dirty="0" err="1"/>
              <a:t>sympathise</a:t>
            </a:r>
            <a:r>
              <a:rPr lang="en-US" sz="1400" dirty="0"/>
              <a:t> with Coriolanus.’ </a:t>
            </a: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How </a:t>
            </a:r>
            <a:r>
              <a:rPr lang="en-US" sz="1400" dirty="0"/>
              <a:t>far and in what ways do you agree with this view? </a:t>
            </a:r>
            <a:r>
              <a:rPr lang="en-US" sz="1400" dirty="0" smtClean="0"/>
              <a:t>                      			</a:t>
            </a:r>
            <a:r>
              <a:rPr lang="en-US" sz="1400" b="1" dirty="0" smtClean="0"/>
              <a:t>[</a:t>
            </a:r>
            <a:r>
              <a:rPr lang="en-US" sz="1400" b="1" dirty="0"/>
              <a:t>30]</a:t>
            </a:r>
            <a:endParaRPr lang="en-GB" sz="1400" b="1" dirty="0" smtClean="0"/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r>
              <a:rPr lang="en-GB" sz="1400" b="1" dirty="0" smtClean="0"/>
              <a:t>						</a:t>
            </a:r>
            <a:endParaRPr lang="en-GB" sz="1400" dirty="0"/>
          </a:p>
        </p:txBody>
      </p:sp>
      <p:sp>
        <p:nvSpPr>
          <p:cNvPr id="31" name="Rounded Rectangle 30"/>
          <p:cNvSpPr/>
          <p:nvPr/>
        </p:nvSpPr>
        <p:spPr>
          <a:xfrm>
            <a:off x="6944092" y="2935767"/>
            <a:ext cx="2016224" cy="46277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instruction will always remain similar from series to series.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5364088" y="3202834"/>
            <a:ext cx="1555750" cy="41361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5848066" y="1340769"/>
            <a:ext cx="1064981" cy="86409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4811500" y="2769979"/>
            <a:ext cx="2016224" cy="111524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Assessment Objective weightings for this question:</a:t>
            </a: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AO2: 40%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AO1: 30%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AO5: 20%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AO3: 10%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6934052" y="2741727"/>
            <a:ext cx="2021173" cy="87465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will always be a proposition at the head of the question and the theme or character focus will change from series to series.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Arrow Connector 48"/>
          <p:cNvCxnSpPr>
            <a:stCxn id="51" idx="1"/>
          </p:cNvCxnSpPr>
          <p:nvPr/>
        </p:nvCxnSpPr>
        <p:spPr>
          <a:xfrm flipH="1" flipV="1">
            <a:off x="2915817" y="1268761"/>
            <a:ext cx="3985175" cy="36040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6900992" y="1340770"/>
            <a:ext cx="2016224" cy="576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must answer one question from a choice of two on their set text.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6827724" y="3510118"/>
            <a:ext cx="978347" cy="603833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900992" y="1910564"/>
            <a:ext cx="2016224" cy="58859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spend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an equal amount of time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on each </a:t>
            </a:r>
            <a:r>
              <a:rPr lang="en-GB" sz="1000" smtClean="0">
                <a:latin typeface="Arial" panose="020B0604020202020204" pitchFamily="34" charset="0"/>
                <a:cs typeface="Arial" panose="020B0604020202020204" pitchFamily="34" charset="0"/>
              </a:rPr>
              <a:t>section.</a:t>
            </a:r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364088" y="2420888"/>
            <a:ext cx="1548960" cy="77504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572000" y="3202834"/>
            <a:ext cx="2372092" cy="91111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4499992" y="2808412"/>
            <a:ext cx="2434060" cy="39442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856178" y="2808412"/>
            <a:ext cx="956182" cy="552007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25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5" grpId="0" animBg="1"/>
      <p:bldP spid="47" grpId="0" animBg="1"/>
      <p:bldP spid="51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1925" y="910094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</a:p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Poetry pre-1900</a:t>
            </a: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Answer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question from this section. You should spend 45 minutes on this section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Geoffrey Chaucer: The Merchant’s Prologue and Tale 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Chaucer’s portrayal of </a:t>
            </a:r>
            <a:r>
              <a:rPr lang="en-US" sz="14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Damyan</a:t>
            </a:r>
            <a:r>
              <a:rPr lang="en-US" sz="1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his situation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in the following extract from The Merchant’s Tale.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answer explore the author’s use of </a:t>
            </a:r>
            <a:r>
              <a:rPr lang="en-US" sz="1400" dirty="0">
                <a:solidFill>
                  <a:srgbClr val="B7D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language, imagery and verse form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and consider ways in which you find this extract </a:t>
            </a:r>
            <a:r>
              <a:rPr lang="en-US" sz="1400" dirty="0">
                <a:solidFill>
                  <a:srgbClr val="B7D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 of The Merchant’s Prologue and Tale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</a:t>
            </a:r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extract is available on the next slide*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30]</a:t>
            </a: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159900" y="3842504"/>
            <a:ext cx="2016224" cy="61761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question is variable and will change from series to series.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969279" y="1132863"/>
            <a:ext cx="2440199" cy="48016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220112" y="242602"/>
            <a:ext cx="2776207" cy="13349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This is an extract based question.  There is one question (no choice) on one poem (or extract from a longer poem) relating it to the poetry text studied as a whole. 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have 1 hour and 30 minutes for this paper so should spend equal time on each section (45 minutes).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018905" y="4598820"/>
            <a:ext cx="2016224" cy="113443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Assessment Objective weightings for this question: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AO2: 40%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AO1: 30%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AO4: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AO3: 10%</a:t>
            </a:r>
          </a:p>
        </p:txBody>
      </p:sp>
      <p:cxnSp>
        <p:nvCxnSpPr>
          <p:cNvPr id="22" name="Straight Arrow Connector 21"/>
          <p:cNvCxnSpPr>
            <a:stCxn id="19" idx="0"/>
          </p:cNvCxnSpPr>
          <p:nvPr/>
        </p:nvCxnSpPr>
        <p:spPr>
          <a:xfrm flipV="1">
            <a:off x="8027017" y="4321418"/>
            <a:ext cx="0" cy="27740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7018905" y="1916832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is the dominant assessment objective for this question.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>
            <a:stCxn id="31" idx="1"/>
          </p:cNvCxnSpPr>
          <p:nvPr/>
        </p:nvCxnSpPr>
        <p:spPr>
          <a:xfrm flipH="1">
            <a:off x="5241051" y="2170020"/>
            <a:ext cx="1777854" cy="118697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6" idx="0"/>
          </p:cNvCxnSpPr>
          <p:nvPr/>
        </p:nvCxnSpPr>
        <p:spPr>
          <a:xfrm flipV="1">
            <a:off x="4168012" y="2887780"/>
            <a:ext cx="0" cy="95472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5357105" y="3879668"/>
            <a:ext cx="1770476" cy="648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pointing to AO4: students should be making pertinent references to the wider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4492345" y="3740966"/>
            <a:ext cx="1637633" cy="138703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899592" y="4446045"/>
            <a:ext cx="2016224" cy="61761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command part of the question will remain similar from series to series.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1403648" y="2887780"/>
            <a:ext cx="0" cy="155826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2267744" y="2887780"/>
            <a:ext cx="4141734" cy="155826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95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9" grpId="0" animBg="1"/>
      <p:bldP spid="31" grpId="0" animBg="1"/>
      <p:bldP spid="49" grpId="0" animBg="1"/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3568" y="836712"/>
            <a:ext cx="432048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sike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Damyan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in Venus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fyr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brenneth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that he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dyeth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desyr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which he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putte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lyf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aventure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lenger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myghte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he in this wise endure,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prively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penner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borwe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in a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lettre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wroot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he al 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sorwe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manere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of a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compleynt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or a lay,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Unto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his faire,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fresshe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lady May;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in a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purs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sylk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heng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on 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sherte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hath it put, and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leyde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it at 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herte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moone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that at noon was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thilke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day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Januarie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hath wedded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fresshe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May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two of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Tawr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was into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Cancre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glyden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longe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hath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Mayus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hir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chambre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abyden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custume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is unto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thise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nobles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alle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bryde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shal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nat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eten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halle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Til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dayes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foure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or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thre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dayes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atte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leeste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Ypassed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been;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thanne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hire go to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feeste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fourthe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day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compleet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fro noon to noon,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Whan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that the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heighe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masse was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ydoon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849878"/>
            <a:ext cx="453650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halle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sit this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Januarie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and May,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fressh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as is the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brighte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someres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day.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bifel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how that this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goode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man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Remembred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hym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upon this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Damyan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seyde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Seynte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Marie! how may this be,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Damyan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entendeth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nat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to me?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he ay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syk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or how may this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bityde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squieres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whiche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that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stooden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ther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bisyde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Excused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hym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by cause of 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siknesse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letted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hym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doon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bisynesse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Noon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oother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cause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myghte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make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hym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tarye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. That me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forthynketh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quod this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Januarie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is a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gentil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squier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by my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trouthe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that he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deyde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it were harm and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routhe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is as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wys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discreet, and as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secree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any man I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woot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of his degree,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therto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manly, and eek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servysable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337766"/>
            <a:ext cx="7776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Extract from Chaucer: </a:t>
            </a:r>
            <a:r>
              <a:rPr lang="en-GB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Merchant’s Prologue and Tale</a:t>
            </a:r>
            <a:endParaRPr lang="en-GB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03947" y="4867127"/>
            <a:ext cx="4140461" cy="108011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extracts set in this section will vary in length but will usually be around 30-70 lines as per the sample assessment materials. For Chaucer, the extract set in the exam might come from the Prologue </a:t>
            </a:r>
            <a:r>
              <a:rPr lang="en-GB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the Tale, for Milton, the extract might come from Paradise Lost book 9 </a:t>
            </a:r>
            <a:r>
              <a:rPr lang="en-GB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10, for Coleridge and Rossetti, the extract (or whole poem, depending on length) will be chosen from </a:t>
            </a:r>
            <a:r>
              <a:rPr lang="en-GB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any of the 15 set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and for Tennyson’s Maud the extract might come from section 1, 2 </a:t>
            </a:r>
            <a:r>
              <a:rPr lang="en-GB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3.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6120171" y="4593719"/>
            <a:ext cx="2" cy="28803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93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964</Words>
  <Application>Microsoft Office PowerPoint</Application>
  <PresentationFormat>On-screen Show (4:3)</PresentationFormat>
  <Paragraphs>117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English Literature H07201 interactive SAM</dc:title>
  <dc:creator>OCR</dc:creator>
  <cp:keywords>English, Literature, Shakespeare, Poetry</cp:keywords>
  <cp:lastModifiedBy>Edward Stokes</cp:lastModifiedBy>
  <cp:revision>31</cp:revision>
  <dcterms:created xsi:type="dcterms:W3CDTF">2015-10-07T12:54:48Z</dcterms:created>
  <dcterms:modified xsi:type="dcterms:W3CDTF">2016-02-29T10:39:07Z</dcterms:modified>
</cp:coreProperties>
</file>